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29"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EE940E-728C-4883-80F5-DA76DBE9F7A2}" type="doc">
      <dgm:prSet loTypeId="urn:microsoft.com/office/officeart/2005/8/layout/default" loCatId="list" qsTypeId="urn:microsoft.com/office/officeart/2005/8/quickstyle/3d6" qsCatId="3D" csTypeId="urn:microsoft.com/office/officeart/2005/8/colors/colorful1" csCatId="colorful" phldr="1"/>
      <dgm:spPr/>
      <dgm:t>
        <a:bodyPr/>
        <a:lstStyle/>
        <a:p>
          <a:endParaRPr lang="el-GR"/>
        </a:p>
      </dgm:t>
    </dgm:pt>
    <dgm:pt modelId="{140D6B40-067D-4548-9C5F-FC6BC90BEE81}">
      <dgm:prSet phldrT="[Κείμενο]"/>
      <dgm:spPr/>
      <dgm:t>
        <a:bodyPr/>
        <a:lstStyle/>
        <a:p>
          <a:r>
            <a:rPr lang="el-GR" dirty="0" smtClean="0"/>
            <a:t>Μας κρατάει στο έδαφος</a:t>
          </a:r>
          <a:endParaRPr lang="el-GR" dirty="0"/>
        </a:p>
      </dgm:t>
    </dgm:pt>
    <dgm:pt modelId="{9A280E06-C59A-40F0-8FFD-C9B38597F32C}" type="parTrans" cxnId="{61A77166-0B67-4DA1-A5C9-14980DB0B7B7}">
      <dgm:prSet/>
      <dgm:spPr/>
      <dgm:t>
        <a:bodyPr/>
        <a:lstStyle/>
        <a:p>
          <a:endParaRPr lang="el-GR"/>
        </a:p>
      </dgm:t>
    </dgm:pt>
    <dgm:pt modelId="{865AD1EA-1424-4536-A420-BAB5C78D62E8}" type="sibTrans" cxnId="{61A77166-0B67-4DA1-A5C9-14980DB0B7B7}">
      <dgm:prSet/>
      <dgm:spPr/>
      <dgm:t>
        <a:bodyPr/>
        <a:lstStyle/>
        <a:p>
          <a:endParaRPr lang="el-GR"/>
        </a:p>
      </dgm:t>
    </dgm:pt>
    <dgm:pt modelId="{2B4EF673-5598-4A8A-B463-CAC8E5B428C3}">
      <dgm:prSet phldrT="[Κείμενο]"/>
      <dgm:spPr/>
      <dgm:t>
        <a:bodyPr/>
        <a:lstStyle/>
        <a:p>
          <a:r>
            <a:rPr lang="el-GR" dirty="0" smtClean="0"/>
            <a:t>Διατηρεί το φεγγάρι σε τροχιά</a:t>
          </a:r>
          <a:endParaRPr lang="el-GR" dirty="0"/>
        </a:p>
      </dgm:t>
    </dgm:pt>
    <dgm:pt modelId="{C11AFE6F-3EAE-4D9F-A796-7FBD16462885}" type="parTrans" cxnId="{5C6D6856-3F13-481C-BDE6-52BB583F3CB4}">
      <dgm:prSet/>
      <dgm:spPr/>
      <dgm:t>
        <a:bodyPr/>
        <a:lstStyle/>
        <a:p>
          <a:endParaRPr lang="el-GR"/>
        </a:p>
      </dgm:t>
    </dgm:pt>
    <dgm:pt modelId="{61B04C5F-0C01-4EDF-8EB6-695A8DB04ACA}" type="sibTrans" cxnId="{5C6D6856-3F13-481C-BDE6-52BB583F3CB4}">
      <dgm:prSet/>
      <dgm:spPr/>
      <dgm:t>
        <a:bodyPr/>
        <a:lstStyle/>
        <a:p>
          <a:endParaRPr lang="el-GR"/>
        </a:p>
      </dgm:t>
    </dgm:pt>
    <dgm:pt modelId="{A7250C47-1F1C-485B-8A99-A2A262474BA0}">
      <dgm:prSet phldrT="[Κείμενο]"/>
      <dgm:spPr/>
      <dgm:t>
        <a:bodyPr/>
        <a:lstStyle/>
        <a:p>
          <a:r>
            <a:rPr lang="el-GR" dirty="0" smtClean="0"/>
            <a:t>Έλκει τα υλικά σώματα και προκαλεί την πτώση τους</a:t>
          </a:r>
          <a:endParaRPr lang="el-GR" dirty="0"/>
        </a:p>
      </dgm:t>
    </dgm:pt>
    <dgm:pt modelId="{C281A191-D462-4E7B-9967-7525E1C782E3}" type="parTrans" cxnId="{038BC2D5-24DB-4F87-9203-8ECEB16408EC}">
      <dgm:prSet/>
      <dgm:spPr/>
      <dgm:t>
        <a:bodyPr/>
        <a:lstStyle/>
        <a:p>
          <a:endParaRPr lang="el-GR"/>
        </a:p>
      </dgm:t>
    </dgm:pt>
    <dgm:pt modelId="{FEF84D4A-9F12-4BC7-9E9D-0E36F7B592D4}" type="sibTrans" cxnId="{038BC2D5-24DB-4F87-9203-8ECEB16408EC}">
      <dgm:prSet/>
      <dgm:spPr/>
      <dgm:t>
        <a:bodyPr/>
        <a:lstStyle/>
        <a:p>
          <a:endParaRPr lang="el-GR"/>
        </a:p>
      </dgm:t>
    </dgm:pt>
    <dgm:pt modelId="{1915731D-B262-48BC-AD72-BD4DFCBBA597}">
      <dgm:prSet phldrT="[Κείμενο]"/>
      <dgm:spPr/>
      <dgm:t>
        <a:bodyPr/>
        <a:lstStyle/>
        <a:p>
          <a:r>
            <a:rPr lang="el-GR" dirty="0" smtClean="0"/>
            <a:t>Είναι υπεύθυνη για τον σχηματισμό παλιρροιών και άλλων φυσικών φαινομένων που παρατηρούμε</a:t>
          </a:r>
          <a:endParaRPr lang="el-GR" dirty="0"/>
        </a:p>
      </dgm:t>
    </dgm:pt>
    <dgm:pt modelId="{29896AC3-0E45-49C1-AAA2-666509AF496B}" type="parTrans" cxnId="{B50E4AEF-1EA3-4CE3-B061-C9CEA2604243}">
      <dgm:prSet/>
      <dgm:spPr/>
      <dgm:t>
        <a:bodyPr/>
        <a:lstStyle/>
        <a:p>
          <a:endParaRPr lang="el-GR"/>
        </a:p>
      </dgm:t>
    </dgm:pt>
    <dgm:pt modelId="{F5EA5047-E265-491E-B2AE-98FB2A1D0D3E}" type="sibTrans" cxnId="{B50E4AEF-1EA3-4CE3-B061-C9CEA2604243}">
      <dgm:prSet/>
      <dgm:spPr/>
      <dgm:t>
        <a:bodyPr/>
        <a:lstStyle/>
        <a:p>
          <a:endParaRPr lang="el-GR"/>
        </a:p>
      </dgm:t>
    </dgm:pt>
    <dgm:pt modelId="{8B5B3892-488B-43D1-AEFE-1C0A57F8DFF1}">
      <dgm:prSet phldrT="[Κείμενο]"/>
      <dgm:spPr/>
      <dgm:t>
        <a:bodyPr/>
        <a:lstStyle/>
        <a:p>
          <a:r>
            <a:rPr lang="el-GR" dirty="0" smtClean="0"/>
            <a:t>Η βαρύτητα ελέγχει τον Κόσμο μας</a:t>
          </a:r>
          <a:endParaRPr lang="el-GR" dirty="0"/>
        </a:p>
      </dgm:t>
    </dgm:pt>
    <dgm:pt modelId="{CB39660F-57FA-4414-9835-FF29B7E6A413}" type="parTrans" cxnId="{EF170869-6014-4570-A77B-5D65B1FD7D42}">
      <dgm:prSet/>
      <dgm:spPr/>
      <dgm:t>
        <a:bodyPr/>
        <a:lstStyle/>
        <a:p>
          <a:endParaRPr lang="el-GR"/>
        </a:p>
      </dgm:t>
    </dgm:pt>
    <dgm:pt modelId="{5D5D4E7C-91B7-4F9A-B4C8-9D4E00054D7A}" type="sibTrans" cxnId="{EF170869-6014-4570-A77B-5D65B1FD7D42}">
      <dgm:prSet/>
      <dgm:spPr/>
      <dgm:t>
        <a:bodyPr/>
        <a:lstStyle/>
        <a:p>
          <a:endParaRPr lang="el-GR"/>
        </a:p>
      </dgm:t>
    </dgm:pt>
    <dgm:pt modelId="{242B2E4F-A682-4322-8C49-4D0C59BFBF32}" type="pres">
      <dgm:prSet presAssocID="{BCEE940E-728C-4883-80F5-DA76DBE9F7A2}" presName="diagram" presStyleCnt="0">
        <dgm:presLayoutVars>
          <dgm:dir/>
          <dgm:resizeHandles val="exact"/>
        </dgm:presLayoutVars>
      </dgm:prSet>
      <dgm:spPr/>
    </dgm:pt>
    <dgm:pt modelId="{2C5245EB-E87A-4AC4-8FD7-DB8D71C4E59D}" type="pres">
      <dgm:prSet presAssocID="{140D6B40-067D-4548-9C5F-FC6BC90BEE81}" presName="node" presStyleLbl="node1" presStyleIdx="0" presStyleCnt="5">
        <dgm:presLayoutVars>
          <dgm:bulletEnabled val="1"/>
        </dgm:presLayoutVars>
      </dgm:prSet>
      <dgm:spPr/>
      <dgm:t>
        <a:bodyPr/>
        <a:lstStyle/>
        <a:p>
          <a:endParaRPr lang="el-GR"/>
        </a:p>
      </dgm:t>
    </dgm:pt>
    <dgm:pt modelId="{83AE9B0E-EEB1-4FE3-9DBE-0AD19B3EAF1E}" type="pres">
      <dgm:prSet presAssocID="{865AD1EA-1424-4536-A420-BAB5C78D62E8}" presName="sibTrans" presStyleCnt="0"/>
      <dgm:spPr/>
    </dgm:pt>
    <dgm:pt modelId="{608F72C7-DA24-45AA-8DC2-89ABCDC63194}" type="pres">
      <dgm:prSet presAssocID="{2B4EF673-5598-4A8A-B463-CAC8E5B428C3}" presName="node" presStyleLbl="node1" presStyleIdx="1" presStyleCnt="5">
        <dgm:presLayoutVars>
          <dgm:bulletEnabled val="1"/>
        </dgm:presLayoutVars>
      </dgm:prSet>
      <dgm:spPr/>
      <dgm:t>
        <a:bodyPr/>
        <a:lstStyle/>
        <a:p>
          <a:endParaRPr lang="el-GR"/>
        </a:p>
      </dgm:t>
    </dgm:pt>
    <dgm:pt modelId="{BCA7BF46-AD45-4FAB-8194-BE7FA31C2BC7}" type="pres">
      <dgm:prSet presAssocID="{61B04C5F-0C01-4EDF-8EB6-695A8DB04ACA}" presName="sibTrans" presStyleCnt="0"/>
      <dgm:spPr/>
    </dgm:pt>
    <dgm:pt modelId="{057F0AE9-95CB-477E-A856-2B0E9DFF0D3D}" type="pres">
      <dgm:prSet presAssocID="{A7250C47-1F1C-485B-8A99-A2A262474BA0}" presName="node" presStyleLbl="node1" presStyleIdx="2" presStyleCnt="5" custLinFactNeighborX="894" custLinFactNeighborY="-1163">
        <dgm:presLayoutVars>
          <dgm:bulletEnabled val="1"/>
        </dgm:presLayoutVars>
      </dgm:prSet>
      <dgm:spPr/>
      <dgm:t>
        <a:bodyPr/>
        <a:lstStyle/>
        <a:p>
          <a:endParaRPr lang="el-GR"/>
        </a:p>
      </dgm:t>
    </dgm:pt>
    <dgm:pt modelId="{0D0E940D-F6FF-47B6-9BA5-847F82C65B96}" type="pres">
      <dgm:prSet presAssocID="{FEF84D4A-9F12-4BC7-9E9D-0E36F7B592D4}" presName="sibTrans" presStyleCnt="0"/>
      <dgm:spPr/>
    </dgm:pt>
    <dgm:pt modelId="{4DDD108F-B253-4607-9EA4-41C78758E83E}" type="pres">
      <dgm:prSet presAssocID="{1915731D-B262-48BC-AD72-BD4DFCBBA597}" presName="node" presStyleLbl="node1" presStyleIdx="3" presStyleCnt="5">
        <dgm:presLayoutVars>
          <dgm:bulletEnabled val="1"/>
        </dgm:presLayoutVars>
      </dgm:prSet>
      <dgm:spPr/>
      <dgm:t>
        <a:bodyPr/>
        <a:lstStyle/>
        <a:p>
          <a:endParaRPr lang="el-GR"/>
        </a:p>
      </dgm:t>
    </dgm:pt>
    <dgm:pt modelId="{7180575F-140C-4140-864C-3ACFCC44464E}" type="pres">
      <dgm:prSet presAssocID="{F5EA5047-E265-491E-B2AE-98FB2A1D0D3E}" presName="sibTrans" presStyleCnt="0"/>
      <dgm:spPr/>
    </dgm:pt>
    <dgm:pt modelId="{F380BF37-2BB5-4BC3-B397-317E03DEFFCE}" type="pres">
      <dgm:prSet presAssocID="{8B5B3892-488B-43D1-AEFE-1C0A57F8DFF1}" presName="node" presStyleLbl="node1" presStyleIdx="4" presStyleCnt="5">
        <dgm:presLayoutVars>
          <dgm:bulletEnabled val="1"/>
        </dgm:presLayoutVars>
      </dgm:prSet>
      <dgm:spPr/>
      <dgm:t>
        <a:bodyPr/>
        <a:lstStyle/>
        <a:p>
          <a:endParaRPr lang="el-GR"/>
        </a:p>
      </dgm:t>
    </dgm:pt>
  </dgm:ptLst>
  <dgm:cxnLst>
    <dgm:cxn modelId="{5C6D6856-3F13-481C-BDE6-52BB583F3CB4}" srcId="{BCEE940E-728C-4883-80F5-DA76DBE9F7A2}" destId="{2B4EF673-5598-4A8A-B463-CAC8E5B428C3}" srcOrd="1" destOrd="0" parTransId="{C11AFE6F-3EAE-4D9F-A796-7FBD16462885}" sibTransId="{61B04C5F-0C01-4EDF-8EB6-695A8DB04ACA}"/>
    <dgm:cxn modelId="{038BC2D5-24DB-4F87-9203-8ECEB16408EC}" srcId="{BCEE940E-728C-4883-80F5-DA76DBE9F7A2}" destId="{A7250C47-1F1C-485B-8A99-A2A262474BA0}" srcOrd="2" destOrd="0" parTransId="{C281A191-D462-4E7B-9967-7525E1C782E3}" sibTransId="{FEF84D4A-9F12-4BC7-9E9D-0E36F7B592D4}"/>
    <dgm:cxn modelId="{8318EFC8-5683-4BC1-B1F9-5A579173B0F7}" type="presOf" srcId="{8B5B3892-488B-43D1-AEFE-1C0A57F8DFF1}" destId="{F380BF37-2BB5-4BC3-B397-317E03DEFFCE}" srcOrd="0" destOrd="0" presId="urn:microsoft.com/office/officeart/2005/8/layout/default"/>
    <dgm:cxn modelId="{B9846DA0-FBDF-48A7-869E-8FFD5AB318D9}" type="presOf" srcId="{2B4EF673-5598-4A8A-B463-CAC8E5B428C3}" destId="{608F72C7-DA24-45AA-8DC2-89ABCDC63194}" srcOrd="0" destOrd="0" presId="urn:microsoft.com/office/officeart/2005/8/layout/default"/>
    <dgm:cxn modelId="{61A77166-0B67-4DA1-A5C9-14980DB0B7B7}" srcId="{BCEE940E-728C-4883-80F5-DA76DBE9F7A2}" destId="{140D6B40-067D-4548-9C5F-FC6BC90BEE81}" srcOrd="0" destOrd="0" parTransId="{9A280E06-C59A-40F0-8FFD-C9B38597F32C}" sibTransId="{865AD1EA-1424-4536-A420-BAB5C78D62E8}"/>
    <dgm:cxn modelId="{8401A77A-1DE3-4645-AD3D-C11C51C58BCC}" type="presOf" srcId="{BCEE940E-728C-4883-80F5-DA76DBE9F7A2}" destId="{242B2E4F-A682-4322-8C49-4D0C59BFBF32}" srcOrd="0" destOrd="0" presId="urn:microsoft.com/office/officeart/2005/8/layout/default"/>
    <dgm:cxn modelId="{0CA8446A-F931-4639-B409-2B758AA0FC73}" type="presOf" srcId="{1915731D-B262-48BC-AD72-BD4DFCBBA597}" destId="{4DDD108F-B253-4607-9EA4-41C78758E83E}" srcOrd="0" destOrd="0" presId="urn:microsoft.com/office/officeart/2005/8/layout/default"/>
    <dgm:cxn modelId="{B50E4AEF-1EA3-4CE3-B061-C9CEA2604243}" srcId="{BCEE940E-728C-4883-80F5-DA76DBE9F7A2}" destId="{1915731D-B262-48BC-AD72-BD4DFCBBA597}" srcOrd="3" destOrd="0" parTransId="{29896AC3-0E45-49C1-AAA2-666509AF496B}" sibTransId="{F5EA5047-E265-491E-B2AE-98FB2A1D0D3E}"/>
    <dgm:cxn modelId="{EF170869-6014-4570-A77B-5D65B1FD7D42}" srcId="{BCEE940E-728C-4883-80F5-DA76DBE9F7A2}" destId="{8B5B3892-488B-43D1-AEFE-1C0A57F8DFF1}" srcOrd="4" destOrd="0" parTransId="{CB39660F-57FA-4414-9835-FF29B7E6A413}" sibTransId="{5D5D4E7C-91B7-4F9A-B4C8-9D4E00054D7A}"/>
    <dgm:cxn modelId="{03A297B9-3CB5-4577-9C25-88DF333DD0C4}" type="presOf" srcId="{A7250C47-1F1C-485B-8A99-A2A262474BA0}" destId="{057F0AE9-95CB-477E-A856-2B0E9DFF0D3D}" srcOrd="0" destOrd="0" presId="urn:microsoft.com/office/officeart/2005/8/layout/default"/>
    <dgm:cxn modelId="{BB34B02E-0072-479B-9500-46E11E6FEE59}" type="presOf" srcId="{140D6B40-067D-4548-9C5F-FC6BC90BEE81}" destId="{2C5245EB-E87A-4AC4-8FD7-DB8D71C4E59D}" srcOrd="0" destOrd="0" presId="urn:microsoft.com/office/officeart/2005/8/layout/default"/>
    <dgm:cxn modelId="{F61343DB-7613-47D4-9AC6-2A8C523335B9}" type="presParOf" srcId="{242B2E4F-A682-4322-8C49-4D0C59BFBF32}" destId="{2C5245EB-E87A-4AC4-8FD7-DB8D71C4E59D}" srcOrd="0" destOrd="0" presId="urn:microsoft.com/office/officeart/2005/8/layout/default"/>
    <dgm:cxn modelId="{D9B41D92-03A9-4C1F-9725-37CAF007A9F5}" type="presParOf" srcId="{242B2E4F-A682-4322-8C49-4D0C59BFBF32}" destId="{83AE9B0E-EEB1-4FE3-9DBE-0AD19B3EAF1E}" srcOrd="1" destOrd="0" presId="urn:microsoft.com/office/officeart/2005/8/layout/default"/>
    <dgm:cxn modelId="{DAB21BC2-E787-408E-93CE-C971E878B912}" type="presParOf" srcId="{242B2E4F-A682-4322-8C49-4D0C59BFBF32}" destId="{608F72C7-DA24-45AA-8DC2-89ABCDC63194}" srcOrd="2" destOrd="0" presId="urn:microsoft.com/office/officeart/2005/8/layout/default"/>
    <dgm:cxn modelId="{FEB4E5F0-B367-479B-B94F-A846999708F6}" type="presParOf" srcId="{242B2E4F-A682-4322-8C49-4D0C59BFBF32}" destId="{BCA7BF46-AD45-4FAB-8194-BE7FA31C2BC7}" srcOrd="3" destOrd="0" presId="urn:microsoft.com/office/officeart/2005/8/layout/default"/>
    <dgm:cxn modelId="{B30A8D9C-D2D4-419A-938B-2D179AEF6719}" type="presParOf" srcId="{242B2E4F-A682-4322-8C49-4D0C59BFBF32}" destId="{057F0AE9-95CB-477E-A856-2B0E9DFF0D3D}" srcOrd="4" destOrd="0" presId="urn:microsoft.com/office/officeart/2005/8/layout/default"/>
    <dgm:cxn modelId="{62F62EFD-0FAC-4EC4-84C2-59BC7208D5AA}" type="presParOf" srcId="{242B2E4F-A682-4322-8C49-4D0C59BFBF32}" destId="{0D0E940D-F6FF-47B6-9BA5-847F82C65B96}" srcOrd="5" destOrd="0" presId="urn:microsoft.com/office/officeart/2005/8/layout/default"/>
    <dgm:cxn modelId="{02F363F0-F921-4744-960B-590255640F60}" type="presParOf" srcId="{242B2E4F-A682-4322-8C49-4D0C59BFBF32}" destId="{4DDD108F-B253-4607-9EA4-41C78758E83E}" srcOrd="6" destOrd="0" presId="urn:microsoft.com/office/officeart/2005/8/layout/default"/>
    <dgm:cxn modelId="{5A1B8BCC-ADB5-412A-B25E-6789D79EC65A}" type="presParOf" srcId="{242B2E4F-A682-4322-8C49-4D0C59BFBF32}" destId="{7180575F-140C-4140-864C-3ACFCC44464E}" srcOrd="7" destOrd="0" presId="urn:microsoft.com/office/officeart/2005/8/layout/default"/>
    <dgm:cxn modelId="{A571A5A9-FCAE-46C2-B409-CA719DD59D39}" type="presParOf" srcId="{242B2E4F-A682-4322-8C49-4D0C59BFBF32}" destId="{F380BF37-2BB5-4BC3-B397-317E03DEFFCE}"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5245EB-E87A-4AC4-8FD7-DB8D71C4E59D}">
      <dsp:nvSpPr>
        <dsp:cNvPr id="0" name=""/>
        <dsp:cNvSpPr/>
      </dsp:nvSpPr>
      <dsp:spPr>
        <a:xfrm>
          <a:off x="1272020" y="2742"/>
          <a:ext cx="2697557" cy="1618534"/>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Μας κρατάει στο έδαφος</a:t>
          </a:r>
          <a:endParaRPr lang="el-GR" sz="2000" kern="1200" dirty="0"/>
        </a:p>
      </dsp:txBody>
      <dsp:txXfrm>
        <a:off x="1272020" y="2742"/>
        <a:ext cx="2697557" cy="1618534"/>
      </dsp:txXfrm>
    </dsp:sp>
    <dsp:sp modelId="{608F72C7-DA24-45AA-8DC2-89ABCDC63194}">
      <dsp:nvSpPr>
        <dsp:cNvPr id="0" name=""/>
        <dsp:cNvSpPr/>
      </dsp:nvSpPr>
      <dsp:spPr>
        <a:xfrm>
          <a:off x="4239333" y="2742"/>
          <a:ext cx="2697557" cy="1618534"/>
        </a:xfrm>
        <a:prstGeom prst="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Διατηρεί το φεγγάρι σε τροχιά</a:t>
          </a:r>
          <a:endParaRPr lang="el-GR" sz="2000" kern="1200" dirty="0"/>
        </a:p>
      </dsp:txBody>
      <dsp:txXfrm>
        <a:off x="4239333" y="2742"/>
        <a:ext cx="2697557" cy="1618534"/>
      </dsp:txXfrm>
    </dsp:sp>
    <dsp:sp modelId="{057F0AE9-95CB-477E-A856-2B0E9DFF0D3D}">
      <dsp:nvSpPr>
        <dsp:cNvPr id="0" name=""/>
        <dsp:cNvSpPr/>
      </dsp:nvSpPr>
      <dsp:spPr>
        <a:xfrm>
          <a:off x="1296136" y="1872209"/>
          <a:ext cx="2697557" cy="1618534"/>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Έλκει τα υλικά σώματα και προκαλεί την πτώση τους</a:t>
          </a:r>
          <a:endParaRPr lang="el-GR" sz="2000" kern="1200" dirty="0"/>
        </a:p>
      </dsp:txBody>
      <dsp:txXfrm>
        <a:off x="1296136" y="1872209"/>
        <a:ext cx="2697557" cy="1618534"/>
      </dsp:txXfrm>
    </dsp:sp>
    <dsp:sp modelId="{4DDD108F-B253-4607-9EA4-41C78758E83E}">
      <dsp:nvSpPr>
        <dsp:cNvPr id="0" name=""/>
        <dsp:cNvSpPr/>
      </dsp:nvSpPr>
      <dsp:spPr>
        <a:xfrm>
          <a:off x="4239333" y="1891032"/>
          <a:ext cx="2697557" cy="1618534"/>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Είναι υπεύθυνη για τον σχηματισμό παλιρροιών και άλλων φυσικών φαινομένων που παρατηρούμε</a:t>
          </a:r>
          <a:endParaRPr lang="el-GR" sz="2000" kern="1200" dirty="0"/>
        </a:p>
      </dsp:txBody>
      <dsp:txXfrm>
        <a:off x="4239333" y="1891032"/>
        <a:ext cx="2697557" cy="1618534"/>
      </dsp:txXfrm>
    </dsp:sp>
    <dsp:sp modelId="{F380BF37-2BB5-4BC3-B397-317E03DEFFCE}">
      <dsp:nvSpPr>
        <dsp:cNvPr id="0" name=""/>
        <dsp:cNvSpPr/>
      </dsp:nvSpPr>
      <dsp:spPr>
        <a:xfrm>
          <a:off x="2755677" y="3779323"/>
          <a:ext cx="2697557" cy="1618534"/>
        </a:xfrm>
        <a:prstGeom prst="rect">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l-GR" sz="2000" kern="1200" dirty="0" smtClean="0"/>
            <a:t>Η βαρύτητα ελέγχει τον Κόσμο μας</a:t>
          </a:r>
          <a:endParaRPr lang="el-GR" sz="2000" kern="1200" dirty="0"/>
        </a:p>
      </dsp:txBody>
      <dsp:txXfrm>
        <a:off x="2755677" y="3779323"/>
        <a:ext cx="2697557" cy="161853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1B1D8C-43CE-4472-B73E-383BE9DDD0BC}"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AA5A6E-F8C1-457E-8D01-DAC427588EA6}" type="slidenum">
              <a:rPr lang="el-GR" smtClean="0"/>
              <a:t>‹#›</a:t>
            </a:fld>
            <a:endParaRPr lang="el-GR"/>
          </a:p>
        </p:txBody>
      </p:sp>
    </p:spTree>
    <p:extLst>
      <p:ext uri="{BB962C8B-B14F-4D97-AF65-F5344CB8AC3E}">
        <p14:creationId xmlns:p14="http://schemas.microsoft.com/office/powerpoint/2010/main" val="230230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63E4525F-DBAD-4979-9503-E60D3953515A}"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462678027"/>
      </p:ext>
    </p:extLst>
  </p:cSld>
  <p:clrMapOvr>
    <a:masterClrMapping/>
  </p:clrMapOvr>
  <p:transition spd="slow">
    <p:push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EF5F98FD-DB9B-4109-9951-9B11CD485DBC}"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3726708227"/>
      </p:ext>
    </p:extLst>
  </p:cSld>
  <p:clrMapOvr>
    <a:masterClrMapping/>
  </p:clrMapOvr>
  <p:transition spd="slow">
    <p:push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55B92A61-C11A-416D-A827-081214C025C9}"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567590021"/>
      </p:ext>
    </p:extLst>
  </p:cSld>
  <p:clrMapOvr>
    <a:masterClrMapping/>
  </p:clrMapOvr>
  <p:transition spd="slow">
    <p:push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0BA45D95-A107-4DED-894C-A8B8F4E2DB95}"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453485417"/>
      </p:ext>
    </p:extLst>
  </p:cSld>
  <p:clrMapOvr>
    <a:masterClrMapping/>
  </p:clrMapOvr>
  <p:transition spd="slow">
    <p:push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A341F5BD-15D9-43FA-9308-D2C1E4B398F7}"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2783939600"/>
      </p:ext>
    </p:extLst>
  </p:cSld>
  <p:clrMapOvr>
    <a:masterClrMapping/>
  </p:clrMapOvr>
  <p:transition spd="slow">
    <p:push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0CCF5F16-4AB2-4067-B1FC-111EC56EFE5E}"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1827162858"/>
      </p:ext>
    </p:extLst>
  </p:cSld>
  <p:clrMapOvr>
    <a:masterClrMapping/>
  </p:clrMapOvr>
  <p:transition spd="slow">
    <p:push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A6FB1B7F-0191-4040-B18A-99680356653E}" type="datetime1">
              <a:rPr lang="el-GR" smtClean="0"/>
              <a:t>23/4/2018</a:t>
            </a:fld>
            <a:endParaRPr lang="el-GR"/>
          </a:p>
        </p:txBody>
      </p:sp>
      <p:sp>
        <p:nvSpPr>
          <p:cNvPr id="8" name="Θέση υποσέλιδου 7"/>
          <p:cNvSpPr>
            <a:spLocks noGrp="1"/>
          </p:cNvSpPr>
          <p:nvPr>
            <p:ph type="ftr" sz="quarter" idx="11"/>
          </p:nvPr>
        </p:nvSpPr>
        <p:spPr/>
        <p:txBody>
          <a:bodyPr/>
          <a:lstStyle/>
          <a:p>
            <a:r>
              <a:rPr lang="el-GR" smtClean="0"/>
              <a:t>Η βαρύτητα </a:t>
            </a:r>
            <a:endParaRPr lang="el-GR"/>
          </a:p>
        </p:txBody>
      </p:sp>
      <p:sp>
        <p:nvSpPr>
          <p:cNvPr id="9" name="Θέση αριθμού διαφάνειας 8"/>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259618768"/>
      </p:ext>
    </p:extLst>
  </p:cSld>
  <p:clrMapOvr>
    <a:masterClrMapping/>
  </p:clrMapOvr>
  <p:transition spd="slow">
    <p:push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F5369EFB-BA71-4467-A685-776945C14F1C}" type="datetime1">
              <a:rPr lang="el-GR" smtClean="0"/>
              <a:t>23/4/2018</a:t>
            </a:fld>
            <a:endParaRPr lang="el-GR"/>
          </a:p>
        </p:txBody>
      </p:sp>
      <p:sp>
        <p:nvSpPr>
          <p:cNvPr id="4" name="Θέση υποσέλιδου 3"/>
          <p:cNvSpPr>
            <a:spLocks noGrp="1"/>
          </p:cNvSpPr>
          <p:nvPr>
            <p:ph type="ftr" sz="quarter" idx="11"/>
          </p:nvPr>
        </p:nvSpPr>
        <p:spPr/>
        <p:txBody>
          <a:bodyPr/>
          <a:lstStyle/>
          <a:p>
            <a:r>
              <a:rPr lang="el-GR" smtClean="0"/>
              <a:t>Η βαρύτητα </a:t>
            </a:r>
            <a:endParaRPr lang="el-GR"/>
          </a:p>
        </p:txBody>
      </p:sp>
      <p:sp>
        <p:nvSpPr>
          <p:cNvPr id="5" name="Θέση αριθμού διαφάνειας 4"/>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3912484619"/>
      </p:ext>
    </p:extLst>
  </p:cSld>
  <p:clrMapOvr>
    <a:masterClrMapping/>
  </p:clrMapOvr>
  <p:transition spd="slow">
    <p:push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C161704F-98C5-42FE-9016-CD309FE5F9E1}" type="datetime1">
              <a:rPr lang="el-GR" smtClean="0"/>
              <a:t>23/4/2018</a:t>
            </a:fld>
            <a:endParaRPr lang="el-GR"/>
          </a:p>
        </p:txBody>
      </p:sp>
      <p:sp>
        <p:nvSpPr>
          <p:cNvPr id="3" name="Θέση υποσέλιδου 2"/>
          <p:cNvSpPr>
            <a:spLocks noGrp="1"/>
          </p:cNvSpPr>
          <p:nvPr>
            <p:ph type="ftr" sz="quarter" idx="11"/>
          </p:nvPr>
        </p:nvSpPr>
        <p:spPr/>
        <p:txBody>
          <a:bodyPr/>
          <a:lstStyle/>
          <a:p>
            <a:r>
              <a:rPr lang="el-GR" smtClean="0"/>
              <a:t>Η βαρύτητα </a:t>
            </a:r>
            <a:endParaRPr lang="el-GR"/>
          </a:p>
        </p:txBody>
      </p:sp>
      <p:sp>
        <p:nvSpPr>
          <p:cNvPr id="4" name="Θέση αριθμού διαφάνειας 3"/>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170428606"/>
      </p:ext>
    </p:extLst>
  </p:cSld>
  <p:clrMapOvr>
    <a:masterClrMapping/>
  </p:clrMapOvr>
  <p:transition spd="slow">
    <p:push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5C456AA9-4585-41C9-9BC4-081A8C250AEE}"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2665328600"/>
      </p:ext>
    </p:extLst>
  </p:cSld>
  <p:clrMapOvr>
    <a:masterClrMapping/>
  </p:clrMapOvr>
  <p:transition spd="slow">
    <p:push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59DE6918-1423-41FA-910F-7C4FF2977116}"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0EDD1482-77FC-4063-B0CF-C1673E6E2829}" type="slidenum">
              <a:rPr lang="el-GR" smtClean="0"/>
              <a:t>‹#›</a:t>
            </a:fld>
            <a:endParaRPr lang="el-GR"/>
          </a:p>
        </p:txBody>
      </p:sp>
    </p:spTree>
    <p:extLst>
      <p:ext uri="{BB962C8B-B14F-4D97-AF65-F5344CB8AC3E}">
        <p14:creationId xmlns:p14="http://schemas.microsoft.com/office/powerpoint/2010/main" val="493210301"/>
      </p:ext>
    </p:extLst>
  </p:cSld>
  <p:clrMapOvr>
    <a:masterClrMapping/>
  </p:clrMapOvr>
  <p:transition spd="slow">
    <p:push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C932C9-6D11-46AD-A587-BD3090590274}" type="datetime1">
              <a:rPr lang="el-GR" smtClean="0"/>
              <a:t>23/4/2018</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DD1482-77FC-4063-B0CF-C1673E6E2829}" type="slidenum">
              <a:rPr lang="el-GR" smtClean="0"/>
              <a:t>‹#›</a:t>
            </a:fld>
            <a:endParaRPr lang="el-GR"/>
          </a:p>
        </p:txBody>
      </p:sp>
    </p:spTree>
    <p:extLst>
      <p:ext uri="{BB962C8B-B14F-4D97-AF65-F5344CB8AC3E}">
        <p14:creationId xmlns:p14="http://schemas.microsoft.com/office/powerpoint/2010/main" val="8392192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d"/>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Ορθογώνιο 6"/>
          <p:cNvSpPr/>
          <p:nvPr/>
        </p:nvSpPr>
        <p:spPr>
          <a:xfrm>
            <a:off x="0" y="2420888"/>
            <a:ext cx="9144000" cy="9103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Τίτλος 1"/>
          <p:cNvSpPr>
            <a:spLocks noGrp="1"/>
          </p:cNvSpPr>
          <p:nvPr>
            <p:ph type="ctrTitle"/>
          </p:nvPr>
        </p:nvSpPr>
        <p:spPr>
          <a:xfrm>
            <a:off x="0" y="2204864"/>
            <a:ext cx="9144000" cy="1126394"/>
          </a:xfrm>
          <a:solidFill>
            <a:schemeClr val="tx1"/>
          </a:solidFill>
        </p:spPr>
        <p:txBody>
          <a:bodyPr/>
          <a:lstStyle/>
          <a:p>
            <a:r>
              <a:rPr lang="el-GR" dirty="0" smtClean="0"/>
              <a:t>Η </a:t>
            </a:r>
            <a:r>
              <a:rPr lang="el-GR" dirty="0" smtClean="0">
                <a:solidFill>
                  <a:schemeClr val="bg1"/>
                </a:solidFill>
              </a:rPr>
              <a:t>ΒΑΡΥΤΗΤΑ ΚΑΙ ΟΙ ΙΔΙΟΤΗΤΕΣ ΤΗΣ</a:t>
            </a:r>
            <a:endParaRPr lang="el-GR" dirty="0">
              <a:solidFill>
                <a:schemeClr val="bg1"/>
              </a:solidFill>
            </a:endParaRPr>
          </a:p>
        </p:txBody>
      </p:sp>
      <p:sp>
        <p:nvSpPr>
          <p:cNvPr id="3" name="Υπότιτλος 2"/>
          <p:cNvSpPr>
            <a:spLocks noGrp="1"/>
          </p:cNvSpPr>
          <p:nvPr>
            <p:ph type="subTitle" idx="1"/>
          </p:nvPr>
        </p:nvSpPr>
        <p:spPr/>
        <p:txBody>
          <a:bodyPr/>
          <a:lstStyle/>
          <a:p>
            <a:r>
              <a:rPr lang="el-GR" dirty="0" err="1" smtClean="0"/>
              <a:t>Καρακόττα</a:t>
            </a:r>
            <a:r>
              <a:rPr lang="el-GR" dirty="0" smtClean="0"/>
              <a:t> Μαρία</a:t>
            </a:r>
          </a:p>
          <a:p>
            <a:r>
              <a:rPr lang="el-GR" dirty="0" smtClean="0"/>
              <a:t>4445</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93280"/>
            <a:ext cx="2520000" cy="1864720"/>
          </a:xfrm>
          <a:prstGeom prst="rect">
            <a:avLst/>
          </a:prstGeom>
        </p:spPr>
      </p:pic>
      <p:sp>
        <p:nvSpPr>
          <p:cNvPr id="5" name="Θέση υποσέλιδου 4"/>
          <p:cNvSpPr>
            <a:spLocks noGrp="1"/>
          </p:cNvSpPr>
          <p:nvPr>
            <p:ph type="ftr" sz="quarter" idx="11"/>
          </p:nvPr>
        </p:nvSpPr>
        <p:spPr>
          <a:xfrm>
            <a:off x="1475656" y="6492875"/>
            <a:ext cx="2895600" cy="365125"/>
          </a:xfrm>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1</a:t>
            </a:fld>
            <a:endParaRPr lang="el-G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06"/>
            <a:ext cx="822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755576" y="0"/>
            <a:ext cx="2160240" cy="253916"/>
          </a:xfrm>
          <a:prstGeom prst="rect">
            <a:avLst/>
          </a:prstGeom>
          <a:noFill/>
        </p:spPr>
        <p:txBody>
          <a:bodyPr wrap="square" rtlCol="0">
            <a:spAutoFit/>
          </a:bodyPr>
          <a:lstStyle/>
          <a:p>
            <a:r>
              <a:rPr lang="el-GR" sz="1050" i="1" dirty="0" smtClean="0"/>
              <a:t>Πανεπιστήμιο  Δυτικής Μακεδονίας</a:t>
            </a:r>
            <a:endParaRPr lang="el-GR" sz="1050" i="1" dirty="0"/>
          </a:p>
        </p:txBody>
      </p:sp>
    </p:spTree>
    <p:extLst>
      <p:ext uri="{BB962C8B-B14F-4D97-AF65-F5344CB8AC3E}">
        <p14:creationId xmlns:p14="http://schemas.microsoft.com/office/powerpoint/2010/main" val="3137590812"/>
      </p:ext>
    </p:extLst>
  </p:cSld>
  <p:clrMapOvr>
    <a:masterClrMapping/>
  </p:clrMapOvr>
  <p:transition spd="slow">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411162"/>
            <a:ext cx="916940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992687"/>
            <a:ext cx="2517775" cy="186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Τίτλος 1"/>
          <p:cNvSpPr>
            <a:spLocks noGrp="1"/>
          </p:cNvSpPr>
          <p:nvPr>
            <p:ph type="title"/>
          </p:nvPr>
        </p:nvSpPr>
        <p:spPr>
          <a:xfrm>
            <a:off x="386640" y="306387"/>
            <a:ext cx="8229600" cy="1143000"/>
          </a:xfrm>
        </p:spPr>
        <p:txBody>
          <a:bodyPr>
            <a:normAutofit/>
          </a:bodyPr>
          <a:lstStyle/>
          <a:p>
            <a:r>
              <a:rPr lang="el-GR" dirty="0" smtClean="0">
                <a:solidFill>
                  <a:schemeClr val="bg1"/>
                </a:solidFill>
              </a:rPr>
              <a:t>Η ΒΑΡΥΤΗΤΑ</a:t>
            </a:r>
            <a:endParaRPr lang="el-GR" dirty="0">
              <a:solidFill>
                <a:schemeClr val="bg1"/>
              </a:solidFill>
            </a:endParaRPr>
          </a:p>
        </p:txBody>
      </p:sp>
      <p:sp>
        <p:nvSpPr>
          <p:cNvPr id="3" name="Θέση περιεχομένου 2"/>
          <p:cNvSpPr>
            <a:spLocks noGrp="1"/>
          </p:cNvSpPr>
          <p:nvPr>
            <p:ph idx="1"/>
          </p:nvPr>
        </p:nvSpPr>
        <p:spPr>
          <a:xfrm>
            <a:off x="179512" y="1412776"/>
            <a:ext cx="8784976" cy="4512567"/>
          </a:xfrm>
        </p:spPr>
        <p:txBody>
          <a:bodyPr>
            <a:normAutofit fontScale="55000" lnSpcReduction="20000"/>
          </a:bodyPr>
          <a:lstStyle/>
          <a:p>
            <a:r>
              <a:rPr lang="el-GR" dirty="0" smtClean="0"/>
              <a:t>Τι είναι η βαρύτητα;</a:t>
            </a:r>
          </a:p>
          <a:p>
            <a:endParaRPr lang="el-GR" dirty="0"/>
          </a:p>
          <a:p>
            <a:pPr marL="0" indent="0">
              <a:buNone/>
            </a:pPr>
            <a:r>
              <a:rPr lang="el-GR" sz="3300" dirty="0" smtClean="0"/>
              <a:t>Στη φυσική, βαρύτητα ονομάζεται η ιδιότητα των υλικών σωμάτων να έλκουν και να έλκονται αμοιβαία με άλλα υλικά σώματα. Τα </a:t>
            </a:r>
            <a:r>
              <a:rPr lang="el-GR" sz="3300" dirty="0" err="1" smtClean="0"/>
              <a:t>ελκόμενα</a:t>
            </a:r>
            <a:r>
              <a:rPr lang="el-GR" sz="3300"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n-US" sz="3300" dirty="0" smtClean="0"/>
          </a:p>
          <a:p>
            <a:pPr marL="0" indent="0">
              <a:buNone/>
            </a:pPr>
            <a:endParaRPr lang="en-US" sz="3300" dirty="0" smtClean="0"/>
          </a:p>
          <a:p>
            <a:pPr marL="0" indent="0">
              <a:buNone/>
            </a:pPr>
            <a:r>
              <a:rPr lang="el-GR" sz="3300"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4" name="Θέση υποσέλιδου 3"/>
          <p:cNvSpPr>
            <a:spLocks noGrp="1"/>
          </p:cNvSpPr>
          <p:nvPr>
            <p:ph type="ftr" sz="quarter" idx="11"/>
          </p:nvPr>
        </p:nvSpPr>
        <p:spPr>
          <a:xfrm>
            <a:off x="1475656" y="6492875"/>
            <a:ext cx="2895600" cy="365125"/>
          </a:xfrm>
        </p:spPr>
        <p:txBody>
          <a:bodyPr/>
          <a:lstStyle/>
          <a:p>
            <a:r>
              <a:rPr lang="el-GR" dirty="0" smtClean="0"/>
              <a:t>Η βαρύτητα </a:t>
            </a:r>
            <a:endParaRPr lang="el-GR" dirty="0"/>
          </a:p>
        </p:txBody>
      </p:sp>
      <p:sp>
        <p:nvSpPr>
          <p:cNvPr id="5" name="Θέση αριθμού διαφάνειας 4"/>
          <p:cNvSpPr>
            <a:spLocks noGrp="1"/>
          </p:cNvSpPr>
          <p:nvPr>
            <p:ph type="sldNum" sz="quarter" idx="12"/>
          </p:nvPr>
        </p:nvSpPr>
        <p:spPr/>
        <p:txBody>
          <a:bodyPr/>
          <a:lstStyle/>
          <a:p>
            <a:fld id="{0EDD1482-77FC-4063-B0CF-C1673E6E2829}" type="slidenum">
              <a:rPr lang="el-GR" smtClean="0"/>
              <a:t>2</a:t>
            </a:fld>
            <a:endParaRPr lang="el-G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0"/>
            <a:ext cx="822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55576" y="0"/>
            <a:ext cx="2160240" cy="253916"/>
          </a:xfrm>
          <a:prstGeom prst="rect">
            <a:avLst/>
          </a:prstGeom>
          <a:noFill/>
        </p:spPr>
        <p:txBody>
          <a:bodyPr wrap="square" rtlCol="0">
            <a:spAutoFit/>
          </a:bodyPr>
          <a:lstStyle/>
          <a:p>
            <a:r>
              <a:rPr lang="el-GR" sz="1050" i="1" dirty="0" smtClean="0"/>
              <a:t>Πανεπιστήμιο  Δυτικής Μακεδονίας</a:t>
            </a:r>
            <a:endParaRPr lang="el-GR" sz="1050" i="1" dirty="0"/>
          </a:p>
        </p:txBody>
      </p:sp>
    </p:spTree>
    <p:extLst>
      <p:ext uri="{BB962C8B-B14F-4D97-AF65-F5344CB8AC3E}">
        <p14:creationId xmlns:p14="http://schemas.microsoft.com/office/powerpoint/2010/main" val="4201943546"/>
      </p:ext>
    </p:extLst>
  </p:cSld>
  <p:clrMapOvr>
    <a:masterClrMapping/>
  </p:clrMapOvr>
  <p:transition spd="slow">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4421" y="411162"/>
            <a:ext cx="9144000" cy="1143000"/>
          </a:xfrm>
          <a:solidFill>
            <a:schemeClr val="tx1"/>
          </a:solidFill>
        </p:spPr>
        <p:txBody>
          <a:bodyPr>
            <a:normAutofit/>
          </a:bodyPr>
          <a:lstStyle/>
          <a:p>
            <a:r>
              <a:rPr lang="el-GR" dirty="0" smtClean="0">
                <a:solidFill>
                  <a:schemeClr val="bg1"/>
                </a:solidFill>
              </a:rPr>
              <a:t>ΠΟΙΟΣ ΑΝΑΚΑΛΥΨΕ ΤΗΝ ΒΑΡΥΤΗΤΑ</a:t>
            </a:r>
            <a:r>
              <a:rPr lang="en-US" dirty="0" smtClean="0">
                <a:solidFill>
                  <a:schemeClr val="bg1"/>
                </a:solidFill>
              </a:rPr>
              <a:t>;</a:t>
            </a:r>
            <a:endParaRPr lang="el-GR" dirty="0">
              <a:solidFill>
                <a:schemeClr val="bg1"/>
              </a:solidFill>
            </a:endParaRPr>
          </a:p>
        </p:txBody>
      </p:sp>
      <p:sp>
        <p:nvSpPr>
          <p:cNvPr id="3" name="Θέση περιεχομένου 2"/>
          <p:cNvSpPr>
            <a:spLocks noGrp="1"/>
          </p:cNvSpPr>
          <p:nvPr>
            <p:ph idx="1"/>
          </p:nvPr>
        </p:nvSpPr>
        <p:spPr>
          <a:xfrm>
            <a:off x="457200" y="1600200"/>
            <a:ext cx="8229600" cy="3845024"/>
          </a:xfrm>
        </p:spPr>
        <p:txBody>
          <a:bodyPr>
            <a:normAutofit fontScale="62500" lnSpcReduction="20000"/>
          </a:bodyPr>
          <a:lstStyle/>
          <a:p>
            <a:r>
              <a:rPr lang="el-GR" dirty="0" smtClean="0"/>
              <a:t>Εργαζόμενος πάνω </a:t>
            </a:r>
            <a:r>
              <a:rPr lang="el-GR" dirty="0"/>
              <a:t>σ</a:t>
            </a:r>
            <a:r>
              <a:rPr lang="el-GR" dirty="0" smtClean="0"/>
              <a:t>τις ιδέες της βαρύτητας,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992687"/>
            <a:ext cx="2517775" cy="186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1475656" y="6492875"/>
            <a:ext cx="2895600" cy="365125"/>
          </a:xfrm>
        </p:spPr>
        <p:txBody>
          <a:bodyPr/>
          <a:lstStyle/>
          <a:p>
            <a:r>
              <a:rPr lang="el-GR" smtClean="0"/>
              <a:t>Η βαρύτητα </a:t>
            </a:r>
            <a:endParaRPr lang="el-GR"/>
          </a:p>
        </p:txBody>
      </p:sp>
      <p:sp>
        <p:nvSpPr>
          <p:cNvPr id="5" name="Θέση αριθμού διαφάνειας 4"/>
          <p:cNvSpPr>
            <a:spLocks noGrp="1"/>
          </p:cNvSpPr>
          <p:nvPr>
            <p:ph type="sldNum" sz="quarter" idx="12"/>
          </p:nvPr>
        </p:nvSpPr>
        <p:spPr/>
        <p:txBody>
          <a:bodyPr/>
          <a:lstStyle/>
          <a:p>
            <a:fld id="{0EDD1482-77FC-4063-B0CF-C1673E6E2829}" type="slidenum">
              <a:rPr lang="el-GR" smtClean="0"/>
              <a:t>3</a:t>
            </a:fld>
            <a:endParaRPr lang="el-G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22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755576" y="0"/>
            <a:ext cx="2160240" cy="253916"/>
          </a:xfrm>
          <a:prstGeom prst="rect">
            <a:avLst/>
          </a:prstGeom>
          <a:noFill/>
        </p:spPr>
        <p:txBody>
          <a:bodyPr wrap="square" rtlCol="0">
            <a:spAutoFit/>
          </a:bodyPr>
          <a:lstStyle/>
          <a:p>
            <a:r>
              <a:rPr lang="el-GR" sz="1050" i="1" dirty="0" smtClean="0"/>
              <a:t>Πανεπιστήμιο  Δυτικής Μακεδονίας</a:t>
            </a:r>
            <a:endParaRPr lang="el-GR" sz="1050" i="1" dirty="0"/>
          </a:p>
        </p:txBody>
      </p:sp>
    </p:spTree>
    <p:extLst>
      <p:ext uri="{BB962C8B-B14F-4D97-AF65-F5344CB8AC3E}">
        <p14:creationId xmlns:p14="http://schemas.microsoft.com/office/powerpoint/2010/main" val="3584150691"/>
      </p:ext>
    </p:extLst>
  </p:cSld>
  <p:clrMapOvr>
    <a:masterClrMapping/>
  </p:clrMapOvr>
  <p:transition spd="slow">
    <p:push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22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Τίτλος 1"/>
          <p:cNvSpPr>
            <a:spLocks noGrp="1"/>
          </p:cNvSpPr>
          <p:nvPr>
            <p:ph type="title"/>
          </p:nvPr>
        </p:nvSpPr>
        <p:spPr>
          <a:xfrm>
            <a:off x="0" y="858111"/>
            <a:ext cx="9144001" cy="1138138"/>
          </a:xfrm>
          <a:solidFill>
            <a:schemeClr val="tx1"/>
          </a:solidFill>
        </p:spPr>
        <p:txBody>
          <a:bodyPr/>
          <a:lstStyle/>
          <a:p>
            <a:r>
              <a:rPr lang="el-GR" dirty="0" smtClean="0">
                <a:solidFill>
                  <a:schemeClr val="bg1"/>
                </a:solidFill>
              </a:rPr>
              <a:t>ΠΩΣ ΜΑΣ ΕΠΗΡΕΑΖΕΙ Η ΒΑΡΥΤΗΤΑ</a:t>
            </a:r>
            <a:r>
              <a:rPr lang="en-US" dirty="0" smtClean="0">
                <a:solidFill>
                  <a:schemeClr val="bg1"/>
                </a:solidFill>
              </a:rPr>
              <a:t>;</a:t>
            </a:r>
            <a:endParaRPr lang="el-GR" dirty="0">
              <a:solidFill>
                <a:schemeClr val="bg1"/>
              </a:solidFill>
            </a:endParaRPr>
          </a:p>
        </p:txBody>
      </p:sp>
      <p:graphicFrame>
        <p:nvGraphicFramePr>
          <p:cNvPr id="4" name="Διάγραμμα 3"/>
          <p:cNvGraphicFramePr/>
          <p:nvPr>
            <p:extLst>
              <p:ext uri="{D42A27DB-BD31-4B8C-83A1-F6EECF244321}">
                <p14:modId xmlns:p14="http://schemas.microsoft.com/office/powerpoint/2010/main" val="1234282423"/>
              </p:ext>
            </p:extLst>
          </p:nvPr>
        </p:nvGraphicFramePr>
        <p:xfrm>
          <a:off x="395536" y="1268760"/>
          <a:ext cx="8208912"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 y="5027015"/>
            <a:ext cx="2517775" cy="186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Θέση υποσέλιδου 4"/>
          <p:cNvSpPr>
            <a:spLocks noGrp="1"/>
          </p:cNvSpPr>
          <p:nvPr>
            <p:ph type="ftr" sz="quarter" idx="11"/>
          </p:nvPr>
        </p:nvSpPr>
        <p:spPr>
          <a:xfrm>
            <a:off x="1475656" y="6527203"/>
            <a:ext cx="2895600" cy="365125"/>
          </a:xfrm>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4</a:t>
            </a:fld>
            <a:endParaRPr lang="el-GR"/>
          </a:p>
        </p:txBody>
      </p:sp>
      <p:sp>
        <p:nvSpPr>
          <p:cNvPr id="9" name="TextBox 8"/>
          <p:cNvSpPr txBox="1"/>
          <p:nvPr/>
        </p:nvSpPr>
        <p:spPr>
          <a:xfrm>
            <a:off x="755576" y="0"/>
            <a:ext cx="2160240" cy="253916"/>
          </a:xfrm>
          <a:prstGeom prst="rect">
            <a:avLst/>
          </a:prstGeom>
          <a:noFill/>
        </p:spPr>
        <p:txBody>
          <a:bodyPr wrap="square" rtlCol="0">
            <a:spAutoFit/>
          </a:bodyPr>
          <a:lstStyle/>
          <a:p>
            <a:r>
              <a:rPr lang="el-GR" sz="1050" i="1" dirty="0" smtClean="0"/>
              <a:t>Πανεπιστήμιο  Δυτικής Μακεδονίας</a:t>
            </a:r>
            <a:endParaRPr lang="el-GR" sz="1050" i="1" dirty="0"/>
          </a:p>
        </p:txBody>
      </p:sp>
    </p:spTree>
    <p:extLst>
      <p:ext uri="{BB962C8B-B14F-4D97-AF65-F5344CB8AC3E}">
        <p14:creationId xmlns:p14="http://schemas.microsoft.com/office/powerpoint/2010/main" val="2214565957"/>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74638"/>
            <a:ext cx="9144000" cy="1143000"/>
          </a:xfrm>
          <a:solidFill>
            <a:schemeClr val="tx1"/>
          </a:solidFill>
        </p:spPr>
        <p:txBody>
          <a:bodyPr/>
          <a:lstStyle/>
          <a:p>
            <a:r>
              <a:rPr lang="el-GR" dirty="0" smtClean="0">
                <a:solidFill>
                  <a:schemeClr val="bg1"/>
                </a:solidFill>
              </a:rPr>
              <a:t>Η ΒΑΡΥΤΗΤΑ ΣΤΗ ΣΕΛΗΝΗ</a:t>
            </a:r>
            <a:endParaRPr lang="el-GR" dirty="0">
              <a:solidFill>
                <a:schemeClr val="bg1"/>
              </a:solidFill>
            </a:endParaRPr>
          </a:p>
        </p:txBody>
      </p:sp>
      <p:sp>
        <p:nvSpPr>
          <p:cNvPr id="3" name="Θέση περιεχομένου 2"/>
          <p:cNvSpPr>
            <a:spLocks noGrp="1"/>
          </p:cNvSpPr>
          <p:nvPr>
            <p:ph idx="1"/>
          </p:nvPr>
        </p:nvSpPr>
        <p:spPr>
          <a:xfrm>
            <a:off x="457200" y="1600201"/>
            <a:ext cx="8229600" cy="3484984"/>
          </a:xfrm>
        </p:spPr>
        <p:txBody>
          <a:bodyPr>
            <a:normAutofit fontScale="62500" lnSpcReduction="20000"/>
          </a:bodyPr>
          <a:lstStyle/>
          <a:p>
            <a:pPr marL="0" indent="0">
              <a:buNone/>
            </a:pPr>
            <a:r>
              <a:rPr lang="el-GR" dirty="0" smtClean="0"/>
              <a:t>Η βαρύτητα στην </a:t>
            </a:r>
            <a:r>
              <a:rPr lang="en-US" dirty="0" smtClean="0"/>
              <a:t> </a:t>
            </a:r>
            <a:r>
              <a:rPr lang="el-GR" dirty="0" smtClean="0"/>
              <a:t>επιφάνεια της Σελήνης είναι σε ένταση το 1/6 περίπου αυτής της Γης. </a:t>
            </a:r>
            <a:r>
              <a:rPr lang="el-GR" dirty="0"/>
              <a:t>Δ</a:t>
            </a:r>
            <a:r>
              <a:rPr lang="el-GR" dirty="0" smtClean="0"/>
              <a:t>ηλαδή εάν στη γη κάποιος ζυγίζει 70kg ,τότε στη σελήνη θα ζυγίζει 12,5</a:t>
            </a:r>
            <a:r>
              <a:rPr lang="en-US" dirty="0" smtClean="0"/>
              <a:t>g.</a:t>
            </a:r>
          </a:p>
          <a:p>
            <a:pPr marL="0" indent="0">
              <a:buNone/>
            </a:pPr>
            <a:r>
              <a:rPr lang="el-GR" dirty="0" smtClean="0"/>
              <a:t> </a:t>
            </a:r>
            <a:endParaRPr lang="en-US" dirty="0" smtClean="0"/>
          </a:p>
          <a:p>
            <a:pPr marL="0" indent="0">
              <a:buNone/>
            </a:pPr>
            <a:r>
              <a:rPr lang="el-GR" dirty="0" smtClean="0"/>
              <a:t>Η βαρύτητα της Σελήνης ασκεί δύναμη πάνω στη Γη και η γήινη βαρύτητα ασκεί, αντίστροφα, δύναμη πάνω στη Σελήνη. Η </a:t>
            </a:r>
            <a:r>
              <a:rPr lang="el-GR" dirty="0" err="1" smtClean="0"/>
              <a:t>βαρυτική</a:t>
            </a:r>
            <a:r>
              <a:rPr lang="el-GR" dirty="0" smtClean="0"/>
              <a:t> έλξη είναι αρκετά ισχυρή για να τραβήξει το νερό στους ωκεανούς της Γης ελαφρώς προς τη Σελήνη, δημιουργώντας τις γνωστές σε όλους μας παλίρροιες. Αντίστροφα, η γήινη βαρύτητα έχει επιβραδύνει την ταχύτητα περιστροφής της Σελήνης γύρω από τον άξονά της. Ως αποτέλεσμα, η Σελήνη ολοκληρώνει μια πλήρη περιστροφή γύρω από τον άξονά της ακριβώς στον ίδιο χρόνο με αυτόν που χρειάζεται για να κάνει μια πλήρη περιφορά γύρω από τη Γη. Γι' αυτό η Σελήνη έχει πάντοτε στραμμένο το ίδιο ημισφαίριο προς εμάς.</a:t>
            </a:r>
            <a:endParaRPr lang="el-GR"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14973"/>
            <a:ext cx="2517775" cy="186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Θέση υποσέλιδου 4"/>
          <p:cNvSpPr>
            <a:spLocks noGrp="1"/>
          </p:cNvSpPr>
          <p:nvPr>
            <p:ph type="ftr" sz="quarter" idx="11"/>
          </p:nvPr>
        </p:nvSpPr>
        <p:spPr>
          <a:xfrm>
            <a:off x="1475656" y="6515161"/>
            <a:ext cx="2895600" cy="365125"/>
          </a:xfrm>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0EDD1482-77FC-4063-B0CF-C1673E6E2829}" type="slidenum">
              <a:rPr lang="el-GR" smtClean="0"/>
              <a:t>5</a:t>
            </a:fld>
            <a:endParaRPr lang="el-G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60"/>
            <a:ext cx="822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55576" y="0"/>
            <a:ext cx="2160240" cy="253916"/>
          </a:xfrm>
          <a:prstGeom prst="rect">
            <a:avLst/>
          </a:prstGeom>
          <a:noFill/>
        </p:spPr>
        <p:txBody>
          <a:bodyPr wrap="square" rtlCol="0">
            <a:spAutoFit/>
          </a:bodyPr>
          <a:lstStyle/>
          <a:p>
            <a:r>
              <a:rPr lang="el-GR" sz="1050" i="1" dirty="0" smtClean="0"/>
              <a:t>Πανεπιστήμιο  Δυτικής Μακεδονίας</a:t>
            </a:r>
            <a:endParaRPr lang="el-GR" sz="1050" i="1" dirty="0"/>
          </a:p>
        </p:txBody>
      </p:sp>
    </p:spTree>
    <p:extLst>
      <p:ext uri="{BB962C8B-B14F-4D97-AF65-F5344CB8AC3E}">
        <p14:creationId xmlns:p14="http://schemas.microsoft.com/office/powerpoint/2010/main" val="874957759"/>
      </p:ext>
    </p:extLst>
  </p:cSld>
  <p:clrMapOvr>
    <a:masterClrMapping/>
  </p:clrMapOvr>
  <p:transition spd="slow">
    <p:push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74638"/>
            <a:ext cx="9144000" cy="1143000"/>
          </a:xfrm>
          <a:solidFill>
            <a:schemeClr val="tx1"/>
          </a:solidFill>
        </p:spPr>
        <p:txBody>
          <a:bodyPr/>
          <a:lstStyle/>
          <a:p>
            <a:r>
              <a:rPr lang="el-GR" dirty="0" smtClean="0">
                <a:solidFill>
                  <a:schemeClr val="bg1"/>
                </a:solidFill>
              </a:rPr>
              <a:t>ΕΠΙΛΟΓΟΣ</a:t>
            </a:r>
            <a:endParaRPr lang="el-GR" dirty="0">
              <a:solidFill>
                <a:schemeClr val="bg1"/>
              </a:solidFill>
            </a:endParaRPr>
          </a:p>
        </p:txBody>
      </p:sp>
      <p:sp>
        <p:nvSpPr>
          <p:cNvPr id="3" name="Θέση περιεχομένου 2"/>
          <p:cNvSpPr>
            <a:spLocks noGrp="1"/>
          </p:cNvSpPr>
          <p:nvPr>
            <p:ph idx="1"/>
          </p:nvPr>
        </p:nvSpPr>
        <p:spPr/>
        <p:txBody>
          <a:bodyPr/>
          <a:lstStyle/>
          <a:p>
            <a:pPr algn="ctr"/>
            <a:r>
              <a:rPr lang="el-GR" dirty="0" smtClean="0"/>
              <a:t>&lt;&lt;Σας ευχαριστώ&gt;&gt;</a:t>
            </a:r>
            <a:endParaRPr lang="el-G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332516"/>
            <a:ext cx="2676824" cy="31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13178"/>
            <a:ext cx="2517775" cy="186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1475656" y="6513366"/>
            <a:ext cx="2895600" cy="365125"/>
          </a:xfrm>
        </p:spPr>
        <p:txBody>
          <a:bodyPr/>
          <a:lstStyle/>
          <a:p>
            <a:r>
              <a:rPr lang="el-GR" dirty="0" smtClean="0"/>
              <a:t>Η βαρύτητα </a:t>
            </a:r>
            <a:endParaRPr lang="el-GR" dirty="0"/>
          </a:p>
        </p:txBody>
      </p:sp>
      <p:sp>
        <p:nvSpPr>
          <p:cNvPr id="5" name="Θέση αριθμού διαφάνειας 4"/>
          <p:cNvSpPr>
            <a:spLocks noGrp="1"/>
          </p:cNvSpPr>
          <p:nvPr>
            <p:ph type="sldNum" sz="quarter" idx="12"/>
          </p:nvPr>
        </p:nvSpPr>
        <p:spPr/>
        <p:txBody>
          <a:bodyPr/>
          <a:lstStyle/>
          <a:p>
            <a:fld id="{0EDD1482-77FC-4063-B0CF-C1673E6E2829}" type="slidenum">
              <a:rPr lang="el-GR" smtClean="0"/>
              <a:t>6</a:t>
            </a:fld>
            <a:endParaRPr lang="el-GR"/>
          </a:p>
        </p:txBody>
      </p:sp>
      <p:pic>
        <p:nvPicPr>
          <p:cNvPr id="6" name="Εικόνα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821506" cy="821506"/>
          </a:xfrm>
          <a:prstGeom prst="rect">
            <a:avLst/>
          </a:prstGeom>
        </p:spPr>
      </p:pic>
      <p:sp>
        <p:nvSpPr>
          <p:cNvPr id="9" name="TextBox 8"/>
          <p:cNvSpPr txBox="1"/>
          <p:nvPr/>
        </p:nvSpPr>
        <p:spPr>
          <a:xfrm>
            <a:off x="755576" y="0"/>
            <a:ext cx="2160240" cy="253916"/>
          </a:xfrm>
          <a:prstGeom prst="rect">
            <a:avLst/>
          </a:prstGeom>
          <a:noFill/>
        </p:spPr>
        <p:txBody>
          <a:bodyPr wrap="square" rtlCol="0">
            <a:spAutoFit/>
          </a:bodyPr>
          <a:lstStyle/>
          <a:p>
            <a:r>
              <a:rPr lang="el-GR" sz="1050" i="1" dirty="0" smtClean="0"/>
              <a:t>Πανεπιστήμιο  Δυτικής Μακεδονίας</a:t>
            </a:r>
            <a:endParaRPr lang="el-GR" sz="1050" i="1" dirty="0"/>
          </a:p>
        </p:txBody>
      </p:sp>
    </p:spTree>
    <p:extLst>
      <p:ext uri="{BB962C8B-B14F-4D97-AF65-F5344CB8AC3E}">
        <p14:creationId xmlns:p14="http://schemas.microsoft.com/office/powerpoint/2010/main" val="1194281676"/>
      </p:ext>
    </p:extLst>
  </p:cSld>
  <p:clrMapOvr>
    <a:masterClrMapping/>
  </p:clrMapOvr>
  <p:transition spd="slow">
    <p:push dir="d"/>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565</Words>
  <Application>Microsoft Office PowerPoint</Application>
  <PresentationFormat>Προβολή στην οθόνη (4:3)</PresentationFormat>
  <Paragraphs>41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ΒΑΡΥΤΗΤΑ ΚΑΙ ΟΙ ΙΔΙΟΤΗΤΕΣ ΤΗΣ</vt:lpstr>
      <vt:lpstr>Η ΒΑΡΥΤΗΤΑ</vt:lpstr>
      <vt:lpstr>ΠΟΙΟΣ ΑΝΑΚΑΛΥΨΕ ΤΗΝ ΒΑΡΥΤΗΤΑ;</vt:lpstr>
      <vt:lpstr>ΠΩΣ ΜΑΣ ΕΠΗΡΕΑΖΕΙ Η ΒΑΡΥΤΗΤΑ;</vt:lpstr>
      <vt:lpstr>Η ΒΑΡΥΤΗΤΑ ΣΤΗ ΣΕΛΗΝΗ</vt:lpstr>
      <vt:lpstr>ΕΠΙΛΟΓΟΣ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7</cp:revision>
  <dcterms:created xsi:type="dcterms:W3CDTF">2018-04-23T15:48:14Z</dcterms:created>
  <dcterms:modified xsi:type="dcterms:W3CDTF">2018-04-23T16:56:13Z</dcterms:modified>
</cp:coreProperties>
</file>